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67" r:id="rId4"/>
    <p:sldId id="269" r:id="rId5"/>
    <p:sldId id="270" r:id="rId6"/>
    <p:sldId id="272" r:id="rId7"/>
    <p:sldId id="257" r:id="rId8"/>
    <p:sldId id="259" r:id="rId9"/>
    <p:sldId id="260" r:id="rId10"/>
    <p:sldId id="261" r:id="rId11"/>
    <p:sldId id="264" r:id="rId12"/>
    <p:sldId id="258" r:id="rId13"/>
    <p:sldId id="266" r:id="rId14"/>
    <p:sldId id="26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576" autoAdjust="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23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E99695E-DFAC-43DE-A889-4A1B7FEB94A5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0E12EF0-0732-4952-BC03-C6C2769E94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9695E-DFAC-43DE-A889-4A1B7FEB94A5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2EF0-0732-4952-BC03-C6C2769E94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9695E-DFAC-43DE-A889-4A1B7FEB94A5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2EF0-0732-4952-BC03-C6C2769E94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E99695E-DFAC-43DE-A889-4A1B7FEB94A5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0E12EF0-0732-4952-BC03-C6C2769E94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E99695E-DFAC-43DE-A889-4A1B7FEB94A5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0E12EF0-0732-4952-BC03-C6C2769E94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9695E-DFAC-43DE-A889-4A1B7FEB94A5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2EF0-0732-4952-BC03-C6C2769E94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9695E-DFAC-43DE-A889-4A1B7FEB94A5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2EF0-0732-4952-BC03-C6C2769E94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E99695E-DFAC-43DE-A889-4A1B7FEB94A5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0E12EF0-0732-4952-BC03-C6C2769E94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9695E-DFAC-43DE-A889-4A1B7FEB94A5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2EF0-0732-4952-BC03-C6C2769E94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E99695E-DFAC-43DE-A889-4A1B7FEB94A5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0E12EF0-0732-4952-BC03-C6C2769E94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E99695E-DFAC-43DE-A889-4A1B7FEB94A5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0E12EF0-0732-4952-BC03-C6C2769E94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E99695E-DFAC-43DE-A889-4A1B7FEB94A5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0E12EF0-0732-4952-BC03-C6C2769E941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0166" y="428604"/>
            <a:ext cx="7143800" cy="621510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Дәріс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«Кәсіби білім беру педагогикасы» оқыту пәні ретінде.</a:t>
            </a:r>
            <a:b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Кәсіптік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педагогика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ұғым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Кәсіптік педагогиканың негізгі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категориялары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467600" cy="61882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мазмұнының түрлері: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күнделікті болмыс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ұғымдар, терминдер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ғылыми білімдер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көзқарастарды дәлелдеуге керекті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күнделікті өмірден және ғылымнан алынған фактілер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•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болмыстың әртүрлі объектілері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құбылыстары арасындағы байланыстарды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көрсететін ғылымның негізгі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заңдары;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•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белгілі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объектілер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олардың арасындағы байланыс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ғылыми білімдер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ғылыми іс-әрекет тәсілдері, таным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әрекеті және ғылыми білімді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тарихы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білімдер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әртүрлі өмір құбылыстарын бағалау нормалары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білімдер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8115328" cy="6116786"/>
          </a:xfrm>
        </p:spPr>
        <p:txBody>
          <a:bodyPr/>
          <a:lstStyle/>
          <a:p>
            <a:pPr>
              <a:buNone/>
            </a:pPr>
            <a:r>
              <a:rPr lang="en-US" i="1" dirty="0" smtClean="0"/>
              <a:t>      </a:t>
            </a:r>
            <a:r>
              <a:rPr lang="kk-KZ" b="1" i="1" dirty="0" smtClean="0"/>
              <a:t>Кәсіби</a:t>
            </a:r>
            <a:r>
              <a:rPr lang="kk-KZ" i="1" dirty="0" smtClean="0"/>
              <a:t> </a:t>
            </a:r>
            <a:r>
              <a:rPr lang="kk-KZ" b="1" i="1" dirty="0" smtClean="0"/>
              <a:t>білім беру мазмұнының принциптері</a:t>
            </a:r>
            <a:r>
              <a:rPr lang="en-US" b="1" i="1" dirty="0" smtClean="0"/>
              <a:t>:</a:t>
            </a:r>
            <a:endParaRPr lang="ru-RU" b="1" dirty="0" smtClean="0"/>
          </a:p>
          <a:p>
            <a:pPr lvl="0"/>
            <a:r>
              <a:rPr lang="kk-KZ" dirty="0" smtClean="0"/>
              <a:t>тұлғаның, қоғамның мәдениет пен ғылымның білім беру мазмұнының принциптеріне қоятын талаптарына сәйкестілігі;</a:t>
            </a:r>
            <a:endParaRPr lang="ru-RU" dirty="0" smtClean="0"/>
          </a:p>
          <a:p>
            <a:pPr lvl="0"/>
            <a:r>
              <a:rPr lang="kk-KZ" dirty="0" smtClean="0"/>
              <a:t>оқытудың мазмұндық және процессуалдық бірлікте болу принципі;</a:t>
            </a:r>
            <a:endParaRPr lang="ru-RU" dirty="0" smtClean="0"/>
          </a:p>
          <a:p>
            <a:pPr lvl="0"/>
            <a:r>
              <a:rPr lang="kk-KZ" dirty="0" smtClean="0"/>
              <a:t>Кәсіби білім беру мазмұнының әртүрлі деңгейде қалыптасуының құрылымдық бірлігі принципі;</a:t>
            </a:r>
            <a:endParaRPr lang="ru-RU" dirty="0" smtClean="0"/>
          </a:p>
          <a:p>
            <a:pPr lvl="0"/>
            <a:r>
              <a:rPr lang="kk-KZ" dirty="0" smtClean="0"/>
              <a:t>Кәсіби білім беру мазмұнын гуманитарландыру принципі;</a:t>
            </a:r>
            <a:endParaRPr lang="ru-RU" dirty="0" smtClean="0"/>
          </a:p>
          <a:p>
            <a:pPr lvl="0"/>
            <a:r>
              <a:rPr lang="kk-KZ" dirty="0" smtClean="0"/>
              <a:t>Кәсіби білім беру мазмұнының фундаменталдылық принципі жатады.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285728"/>
            <a:ext cx="8429684" cy="61882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Кәсіби білім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негізінен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үш түрлі мақсатты    көздейді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біріншісі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табиғат, қоғам, адам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техника,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өнер туралы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ғылыми білім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негіздерін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меңгерту.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Бұған ғылымдағы негізгі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заңдылықтардан, фактілерден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жетекші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ұғымдар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идеялардан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басқа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дүние-танымдық идеялармен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сенімдер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практикалық білік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дағды және ғылыми зерттеу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әдістері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ғылыми ойлау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тәсілдері жатады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екіншісі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алушыларды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практикалық іс-әрекетке, өз бетімен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пайдалы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еңбек етуге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даярлау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>  ү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шіншісі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мақсаты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алушылардың ғылыми дүниетанымын қалыптастыруды көздейді.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Білім алушылардың ғылыми көзқарасы мен сенімдерін қалыптастыру оқу пәндерін оқытуда олардың танымдық және тәрбиелік мүмкіндіктерін то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ығымен пайдалануды керек етеді.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7467600" cy="5402406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Қазіргі заманғы кәсіби білім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берудің жалпы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мақсаттарына келесі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жағдайларды жатқызуға болады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оқушылардың бірқалыпты өзгерістегі әлеуметтік-экономикалық жағдайларға әлеуметтік жағынан жан-жақты және тиімді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үйренісуді қамтамасыз ету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маманның арнайы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кәсіби білімдерін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дағдыларын, білімдерін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кәсіби маңызды сапаларын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қалыптастыру.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1071538" y="428604"/>
            <a:ext cx="6429420" cy="928694"/>
          </a:xfrm>
          <a:prstGeom prst="snip2Diag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2000" b="1" i="1" dirty="0" smtClean="0">
                <a:latin typeface="Times New Roman" pitchFamily="18" charset="0"/>
                <a:cs typeface="Times New Roman" pitchFamily="18" charset="0"/>
              </a:rPr>
              <a:t>Білім беру мазмұнын анықтайтын оқу-нормативтік құжаттар: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214282" y="2357430"/>
            <a:ext cx="1928826" cy="200026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жалпыға бірдей міндетті орта білім берудің мемлекеттік стандарты;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2357422" y="2357430"/>
            <a:ext cx="1857388" cy="207170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базистік оқу жоспары;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4500562" y="2357430"/>
            <a:ext cx="1857388" cy="207170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оқу бағдарламасы;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500826" y="2357430"/>
            <a:ext cx="2000296" cy="207170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оқу құралы және оқулықтар.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8" name="Прямая со стрелкой 47"/>
          <p:cNvCxnSpPr/>
          <p:nvPr/>
        </p:nvCxnSpPr>
        <p:spPr>
          <a:xfrm rot="10800000" flipV="1">
            <a:off x="1571604" y="1357298"/>
            <a:ext cx="1071570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 rot="16200000" flipH="1">
            <a:off x="3000364" y="1643050"/>
            <a:ext cx="100013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rot="16200000" flipH="1">
            <a:off x="4893471" y="1607331"/>
            <a:ext cx="1000132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 rot="16200000" flipH="1">
            <a:off x="6572264" y="1428736"/>
            <a:ext cx="1000132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71472" y="428604"/>
            <a:ext cx="8072494" cy="6215106"/>
          </a:xfrm>
          <a:prstGeom prst="rect">
            <a:avLst/>
          </a:prstGeom>
        </p:spPr>
        <p:txBody>
          <a:bodyPr vert="horz" anchor="b">
            <a:normAutofit fontScale="90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21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kk-KZ" sz="21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en-US" sz="2200" b="0" i="0" u="none" strike="noStrike" kern="1200" cap="small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>
              <a:spcBef>
                <a:spcPct val="0"/>
              </a:spcBef>
            </a:pP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</a:t>
            </a:r>
            <a:r>
              <a:rPr kumimoji="0" lang="en-US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ə</a:t>
            </a:r>
            <a:r>
              <a:rPr kumimoji="0" lang="ru-RU" sz="2200" b="0" i="0" u="none" strike="noStrike" kern="1200" cap="small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сіби</a:t>
            </a: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200" b="0" i="0" u="none" strike="noStrike" kern="1200" cap="small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педагогика-жалпы</a:t>
            </a: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200" b="0" i="0" u="none" strike="noStrike" kern="1200" cap="small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педагогиканың бір</a:t>
            </a: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200" b="0" i="0" u="none" strike="noStrike" kern="1200" cap="small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тармағы ретінде</a:t>
            </a:r>
            <a:r>
              <a:rPr kumimoji="0" lang="kk-KZ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өркендеп дамып </a:t>
            </a: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</a:t>
            </a:r>
            <a:r>
              <a:rPr kumimoji="0" lang="en-US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ə</a:t>
            </a:r>
            <a:r>
              <a:rPr kumimoji="0" lang="ru-RU" sz="2200" b="0" i="0" u="none" strike="noStrike" kern="1200" cap="small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сіптік</a:t>
            </a: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200" b="0" i="0" u="none" strike="noStrike" kern="1200" cap="small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білім</a:t>
            </a: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беру </a:t>
            </a:r>
            <a:r>
              <a:rPr kumimoji="0" lang="ru-RU" sz="2200" b="0" i="0" u="none" strike="noStrike" kern="1200" cap="small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жүйесімен қатар қалыптасып келе</a:t>
            </a: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200" b="0" i="0" u="none" strike="noStrike" kern="1200" cap="small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жатқан</a:t>
            </a: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</a:t>
            </a:r>
            <a:r>
              <a:rPr kumimoji="0" lang="ru-RU" sz="2200" b="0" i="0" u="none" strike="noStrike" kern="1200" cap="small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салыстырмалы</a:t>
            </a: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200" b="0" i="0" u="none" strike="noStrike" kern="1200" cap="small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түрдегі жаңа ғылым саласы</a:t>
            </a: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lang="ru-RU" sz="2200" dirty="0" err="1" smtClean="0"/>
              <a:t>Жалпы</a:t>
            </a:r>
            <a:r>
              <a:rPr lang="ru-RU" sz="2200" dirty="0" smtClean="0"/>
              <a:t> педагогика </a:t>
            </a:r>
            <a:r>
              <a:rPr lang="ru-RU" sz="2200" dirty="0" err="1" smtClean="0"/>
              <a:t>атауы</a:t>
            </a:r>
            <a:r>
              <a:rPr lang="ru-RU" sz="2200" dirty="0" smtClean="0"/>
              <a:t> </a:t>
            </a:r>
            <a:r>
              <a:rPr lang="ru-RU" sz="2200" dirty="0" err="1" smtClean="0"/>
              <a:t>ескі</a:t>
            </a:r>
            <a:r>
              <a:rPr lang="ru-RU" sz="2200" dirty="0" smtClean="0"/>
              <a:t> грек </a:t>
            </a:r>
            <a:r>
              <a:rPr lang="ru-RU" sz="2200" dirty="0" err="1" smtClean="0"/>
              <a:t>сөзінен пайдос</a:t>
            </a:r>
            <a:r>
              <a:rPr lang="ru-RU" sz="2200" dirty="0" smtClean="0"/>
              <a:t> - бала </a:t>
            </a:r>
            <a:r>
              <a:rPr lang="ru-RU" sz="2200" dirty="0" err="1" smtClean="0"/>
              <a:t>және аго</a:t>
            </a:r>
            <a:r>
              <a:rPr lang="ru-RU" sz="2200" dirty="0" smtClean="0"/>
              <a:t> - </a:t>
            </a:r>
            <a:r>
              <a:rPr lang="ru-RU" sz="2200" dirty="0" err="1" smtClean="0"/>
              <a:t>жетелеу</a:t>
            </a:r>
            <a:r>
              <a:rPr lang="ru-RU" sz="2200" dirty="0" smtClean="0"/>
              <a:t> </a:t>
            </a:r>
            <a:r>
              <a:rPr lang="ru-RU" sz="2200" dirty="0" err="1" smtClean="0"/>
              <a:t>ұғымын береді</a:t>
            </a:r>
            <a:r>
              <a:rPr lang="ru-RU" sz="2200" dirty="0" smtClean="0"/>
              <a:t>. </a:t>
            </a:r>
            <a:r>
              <a:rPr lang="ru-RU" sz="2200" dirty="0" err="1" smtClean="0"/>
              <a:t>Сөзбе </a:t>
            </a:r>
            <a:r>
              <a:rPr lang="ru-RU" sz="2200" dirty="0" smtClean="0"/>
              <a:t>– </a:t>
            </a:r>
            <a:r>
              <a:rPr lang="ru-RU" sz="2200" dirty="0" err="1" smtClean="0"/>
              <a:t>сөз аударғанда </a:t>
            </a:r>
            <a:r>
              <a:rPr lang="ru-RU" sz="2200" dirty="0" smtClean="0"/>
              <a:t>бала </a:t>
            </a:r>
            <a:r>
              <a:rPr lang="ru-RU" sz="2200" dirty="0" err="1" smtClean="0"/>
              <a:t>жетелеу</a:t>
            </a:r>
            <a:r>
              <a:rPr lang="ru-RU" sz="2200" dirty="0" smtClean="0"/>
              <a:t> </a:t>
            </a:r>
            <a:r>
              <a:rPr lang="ru-RU" sz="2200" dirty="0" err="1" smtClean="0"/>
              <a:t>деген</a:t>
            </a:r>
            <a:r>
              <a:rPr lang="ru-RU" sz="2200" dirty="0" smtClean="0"/>
              <a:t> </a:t>
            </a:r>
            <a:r>
              <a:rPr lang="ru-RU" sz="2200" dirty="0" err="1" smtClean="0"/>
              <a:t>мағынаны білдіреді</a:t>
            </a:r>
            <a:r>
              <a:rPr lang="ru-RU" sz="2200" dirty="0" smtClean="0"/>
              <a:t>.</a:t>
            </a:r>
            <a:endParaRPr lang="en-US" sz="2200" dirty="0" smtClean="0"/>
          </a:p>
          <a:p>
            <a:pPr lvl="0">
              <a:spcBef>
                <a:spcPct val="0"/>
              </a:spcBef>
            </a:pPr>
            <a:r>
              <a:rPr kumimoji="0" lang="ru-RU" sz="2200" b="0" i="0" u="none" strike="noStrike" kern="1200" cap="small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Қазіргі педагогиканың нақты және дәл анықтамасы</a:t>
            </a:r>
            <a:r>
              <a:rPr kumimoji="0" lang="en-US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</a:t>
            </a:r>
            <a:r>
              <a:rPr kumimoji="0" lang="kk-KZ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адамды тәрбиелеу жөніндегі ғылым екендігінде. Бұл жерде тәрбие сөзі кең мағынада: оқыту, білім беру, тәрбиелеу және жеке тұлғаны жан</a:t>
            </a:r>
            <a:r>
              <a:rPr kumimoji="0" lang="en-US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</a:t>
            </a:r>
            <a:r>
              <a:rPr kumimoji="0" lang="kk-KZ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жақты дамыту.</a:t>
            </a: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200" b="0" i="0" u="none" strike="noStrike" kern="1200" cap="small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Кәсіби білім</a:t>
            </a: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беру </a:t>
            </a:r>
            <a:r>
              <a:rPr kumimoji="0" lang="ru-RU" sz="2200" b="0" i="0" u="none" strike="noStrike" kern="1200" cap="small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педагогикасы</a:t>
            </a: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</a:t>
            </a:r>
            <a:r>
              <a:rPr kumimoji="0" lang="ru-RU" sz="2200" b="0" i="0" u="none" strike="noStrike" kern="1200" cap="small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негізінен</a:t>
            </a: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200" b="0" i="0" u="none" strike="noStrike" kern="1200" cap="small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адамның кәсіби дайындығы жүйесінің оның жасына</a:t>
            </a: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</a:t>
            </a:r>
            <a:r>
              <a:rPr kumimoji="0" lang="ru-RU" sz="2200" b="0" i="0" u="none" strike="noStrike" kern="1200" cap="small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білім</a:t>
            </a: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200" b="0" i="0" u="none" strike="noStrike" kern="1200" cap="small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деңгейіне, еңбек және кәсіби түрі </a:t>
            </a: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мен </a:t>
            </a:r>
            <a:r>
              <a:rPr kumimoji="0" lang="ru-RU" sz="2200" b="0" i="0" u="none" strike="noStrike" kern="1200" cap="small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сипатына</a:t>
            </a: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200" b="0" i="0" u="none" strike="noStrike" kern="1200" cap="small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қарай теориялық және педагогикалық</a:t>
            </a: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200" b="0" i="0" u="none" strike="noStrike" kern="1200" cap="small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қарастыратын ғылым деп</a:t>
            </a: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200" b="0" i="0" u="none" strike="noStrike" kern="1200" cap="small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түсіну керек</a:t>
            </a: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ru-RU" sz="2200" b="0" i="0" u="none" strike="noStrike" kern="1200" cap="small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кəсіби </a:t>
            </a: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педагогика – </a:t>
            </a:r>
            <a:r>
              <a:rPr kumimoji="0" lang="ru-RU" sz="2200" b="0" i="0" u="none" strike="noStrike" kern="1200" cap="small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балалар</a:t>
            </a: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мен </a:t>
            </a:r>
            <a:r>
              <a:rPr kumimoji="0" lang="ru-RU" sz="2200" b="0" i="0" u="none" strike="noStrike" kern="1200" cap="small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жастардың ғана емес</a:t>
            </a: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kumimoji="0" lang="ru-RU" sz="2200" b="0" i="0" u="none" strike="noStrike" kern="1200" cap="small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үлкендердің </a:t>
            </a: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де т</a:t>
            </a:r>
            <a:r>
              <a:rPr kumimoji="0" lang="en-US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ə</a:t>
            </a:r>
            <a:r>
              <a:rPr kumimoji="0" lang="ru-RU" sz="2200" b="0" i="0" u="none" strike="noStrike" kern="1200" cap="small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рбиесі</a:t>
            </a: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200" b="0" i="0" u="none" strike="noStrike" kern="1200" cap="small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жайлы</a:t>
            </a: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200" b="0" i="0" u="none" strike="noStrike" kern="1200" cap="small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ғылым.</a:t>
            </a: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kk-KZ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kk-KZ" sz="2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kk-KZ" sz="2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kk-KZ" sz="2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kk-KZ" sz="2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2000" b="0" i="0" u="none" strike="noStrike" kern="1200" cap="sm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ru-RU" sz="1400" dirty="0"/>
              <a:t/>
            </a:r>
            <a:br>
              <a:rPr lang="ru-RU" sz="1400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7467600" cy="611678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k-KZ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0"/>
            <a:ext cx="8429652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сіби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педагогиканың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толық түсіну үшін, ең алдымен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оның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категориялары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ұғымдық аппаратын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қарастыру қажет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kk-KZ" sz="2000" i="1" dirty="0" smtClean="0">
                <a:latin typeface="Times New Roman" pitchFamily="18" charset="0"/>
                <a:cs typeface="Times New Roman" pitchFamily="18" charset="0"/>
              </a:rPr>
              <a:t>Кәсіби педагогиканың негізгі категориялары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kk-KZ" sz="2000" b="1" i="1" dirty="0" smtClean="0">
                <a:latin typeface="Times New Roman" pitchFamily="18" charset="0"/>
                <a:cs typeface="Times New Roman" pitchFamily="18" charset="0"/>
              </a:rPr>
              <a:t> кәсіптік білім, кәсіптік оқыту және кәсіби тәрбие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kk-KZ" sz="2000" i="1" dirty="0" smtClean="0">
                <a:latin typeface="Times New Roman" pitchFamily="18" charset="0"/>
                <a:cs typeface="Times New Roman" pitchFamily="18" charset="0"/>
              </a:rPr>
              <a:t>мен оның басты ұғымдары-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kk-KZ" sz="2000" b="1" i="1" dirty="0" smtClean="0">
                <a:latin typeface="Times New Roman" pitchFamily="18" charset="0"/>
                <a:cs typeface="Times New Roman" pitchFamily="18" charset="0"/>
              </a:rPr>
              <a:t>кәсіп, мамандық, біліктілік және құзыреттілік, құзырлылық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kk-KZ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i="1" dirty="0" smtClean="0">
                <a:latin typeface="Times New Roman" pitchFamily="18" charset="0"/>
                <a:cs typeface="Times New Roman" pitchFamily="18" charset="0"/>
              </a:rPr>
              <a:t>оның тезаурусын құрайды.</a:t>
            </a:r>
          </a:p>
          <a:p>
            <a:r>
              <a:rPr lang="ru-RU" sz="2000" b="1" i="1" dirty="0" smtClean="0"/>
              <a:t>К</a:t>
            </a:r>
            <a:r>
              <a:rPr lang="en-US" sz="2000" b="1" i="1" dirty="0" smtClean="0"/>
              <a:t>ə</a:t>
            </a:r>
            <a:r>
              <a:rPr lang="ru-RU" sz="2000" b="1" i="1" dirty="0" err="1" smtClean="0"/>
              <a:t>сіптік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білім</a:t>
            </a:r>
            <a:r>
              <a:rPr lang="ru-RU" sz="2000" b="1" i="1" dirty="0" smtClean="0"/>
              <a:t> </a:t>
            </a:r>
            <a:r>
              <a:rPr lang="ru-RU" sz="2000" i="1" dirty="0" smtClean="0"/>
              <a:t>– </a:t>
            </a:r>
            <a:r>
              <a:rPr lang="ru-RU" dirty="0" err="1" smtClean="0"/>
              <a:t>жеке</a:t>
            </a:r>
            <a:r>
              <a:rPr lang="ru-RU" dirty="0" smtClean="0"/>
              <a:t> </a:t>
            </a:r>
            <a:r>
              <a:rPr lang="ru-RU" dirty="0" err="1" smtClean="0"/>
              <a:t>тұлғаның </a:t>
            </a:r>
            <a:r>
              <a:rPr lang="ru-RU" dirty="0" smtClean="0"/>
              <a:t>к</a:t>
            </a:r>
            <a:r>
              <a:rPr lang="en-US" dirty="0" smtClean="0"/>
              <a:t>ə</a:t>
            </a:r>
            <a:r>
              <a:rPr lang="ru-RU" dirty="0" err="1" smtClean="0"/>
              <a:t>сіптер</a:t>
            </a:r>
            <a:r>
              <a:rPr lang="ru-RU" dirty="0" smtClean="0"/>
              <a:t> </a:t>
            </a:r>
            <a:r>
              <a:rPr lang="en-US" dirty="0" smtClean="0"/>
              <a:t>ə</a:t>
            </a:r>
            <a:r>
              <a:rPr lang="ru-RU" dirty="0" err="1" smtClean="0"/>
              <a:t>лемінде</a:t>
            </a:r>
            <a:r>
              <a:rPr lang="ru-RU" dirty="0" smtClean="0"/>
              <a:t> </a:t>
            </a:r>
            <a:r>
              <a:rPr lang="ru-RU" dirty="0" err="1" smtClean="0"/>
              <a:t>бағдар</a:t>
            </a:r>
            <a:endParaRPr lang="ru-RU" dirty="0" smtClean="0"/>
          </a:p>
          <a:p>
            <a:r>
              <a:rPr lang="ru-RU" dirty="0" smtClean="0"/>
              <a:t>ала </a:t>
            </a:r>
            <a:r>
              <a:rPr lang="ru-RU" dirty="0" err="1" smtClean="0"/>
              <a:t>білуін</a:t>
            </a:r>
            <a:r>
              <a:rPr lang="ru-RU" dirty="0" smtClean="0"/>
              <a:t> ж</a:t>
            </a:r>
            <a:r>
              <a:rPr lang="en-US" dirty="0" smtClean="0"/>
              <a:t>ə</a:t>
            </a:r>
            <a:r>
              <a:rPr lang="ru-RU" dirty="0" smtClean="0"/>
              <a:t>не </a:t>
            </a:r>
            <a:r>
              <a:rPr lang="ru-RU" dirty="0" err="1" smtClean="0"/>
              <a:t>бейімделуін</a:t>
            </a:r>
            <a:r>
              <a:rPr lang="ru-RU" dirty="0" smtClean="0"/>
              <a:t>, </a:t>
            </a:r>
            <a:r>
              <a:rPr lang="ru-RU" dirty="0" err="1" smtClean="0"/>
              <a:t>еңбек етуде</a:t>
            </a:r>
            <a:r>
              <a:rPr lang="ru-RU" dirty="0" smtClean="0"/>
              <a:t> </a:t>
            </a:r>
            <a:r>
              <a:rPr lang="en-US" dirty="0" smtClean="0"/>
              <a:t>ə</a:t>
            </a:r>
            <a:r>
              <a:rPr lang="ru-RU" dirty="0" err="1" smtClean="0"/>
              <a:t>леуметтенуінің,</a:t>
            </a:r>
            <a:endParaRPr lang="ru-RU" dirty="0" smtClean="0"/>
          </a:p>
          <a:p>
            <a:r>
              <a:rPr lang="ru-RU" dirty="0" err="1" smtClean="0"/>
              <a:t>нақты мамандықты </a:t>
            </a:r>
            <a:r>
              <a:rPr lang="ru-RU" dirty="0" smtClean="0"/>
              <a:t>ж</a:t>
            </a:r>
            <a:r>
              <a:rPr lang="en-US" dirty="0" smtClean="0"/>
              <a:t>ə</a:t>
            </a:r>
            <a:r>
              <a:rPr lang="ru-RU" dirty="0" smtClean="0"/>
              <a:t>не </a:t>
            </a:r>
            <a:r>
              <a:rPr lang="ru-RU" dirty="0" err="1" smtClean="0"/>
              <a:t>білік</a:t>
            </a:r>
            <a:r>
              <a:rPr lang="ru-RU" dirty="0" smtClean="0"/>
              <a:t> </a:t>
            </a:r>
            <a:r>
              <a:rPr lang="ru-RU" dirty="0" err="1" smtClean="0"/>
              <a:t>деңгейін меңгеруін</a:t>
            </a:r>
            <a:r>
              <a:rPr lang="ru-RU" dirty="0" smtClean="0"/>
              <a:t>,</a:t>
            </a:r>
          </a:p>
          <a:p>
            <a:r>
              <a:rPr lang="ru-RU" dirty="0" err="1" smtClean="0"/>
              <a:t>адамның түрлі іс</a:t>
            </a:r>
            <a:r>
              <a:rPr lang="ru-RU" dirty="0" smtClean="0"/>
              <a:t>-</a:t>
            </a:r>
            <a:r>
              <a:rPr lang="en-US" dirty="0" smtClean="0"/>
              <a:t>ə</a:t>
            </a:r>
            <a:r>
              <a:rPr lang="ru-RU" dirty="0" err="1" smtClean="0"/>
              <a:t>рекеттері</a:t>
            </a:r>
            <a:r>
              <a:rPr lang="ru-RU" dirty="0" smtClean="0"/>
              <a:t> </a:t>
            </a:r>
            <a:r>
              <a:rPr lang="ru-RU" dirty="0" err="1" smtClean="0"/>
              <a:t>саласындағы құзыреттілігін,</a:t>
            </a:r>
            <a:endParaRPr lang="ru-RU" dirty="0" smtClean="0"/>
          </a:p>
          <a:p>
            <a:r>
              <a:rPr lang="ru-RU" dirty="0" err="1" smtClean="0"/>
              <a:t>шеберлігін</a:t>
            </a:r>
            <a:r>
              <a:rPr lang="ru-RU" dirty="0" smtClean="0"/>
              <a:t> ж</a:t>
            </a:r>
            <a:r>
              <a:rPr lang="en-US" dirty="0" smtClean="0"/>
              <a:t>ə</a:t>
            </a:r>
            <a:r>
              <a:rPr lang="ru-RU" dirty="0" smtClean="0"/>
              <a:t>не </a:t>
            </a:r>
            <a:r>
              <a:rPr lang="ru-RU" dirty="0" err="1" smtClean="0"/>
              <a:t>дамуын</a:t>
            </a:r>
            <a:r>
              <a:rPr lang="ru-RU" dirty="0" smtClean="0"/>
              <a:t> </a:t>
            </a:r>
            <a:r>
              <a:rPr lang="ru-RU" dirty="0" err="1" smtClean="0"/>
              <a:t>қамтамасыз ететін</a:t>
            </a:r>
            <a:r>
              <a:rPr lang="ru-RU" dirty="0" smtClean="0"/>
              <a:t> </a:t>
            </a:r>
            <a:r>
              <a:rPr lang="en-US" dirty="0" smtClean="0"/>
              <a:t>ə</a:t>
            </a:r>
            <a:r>
              <a:rPr lang="ru-RU" dirty="0" err="1" smtClean="0"/>
              <a:t>леуметтік</a:t>
            </a:r>
            <a:endParaRPr lang="ru-RU" dirty="0" smtClean="0"/>
          </a:p>
          <a:p>
            <a:r>
              <a:rPr lang="ru-RU" dirty="0" smtClean="0"/>
              <a:t>ж</a:t>
            </a:r>
            <a:r>
              <a:rPr lang="en-US" dirty="0" smtClean="0"/>
              <a:t>ə</a:t>
            </a:r>
            <a:r>
              <a:rPr lang="ru-RU" dirty="0" smtClean="0"/>
              <a:t>не </a:t>
            </a:r>
            <a:r>
              <a:rPr lang="ru-RU" dirty="0" err="1" smtClean="0"/>
              <a:t>педагогикалық тұрғыдан ұйымдастырылған үдеріс</a:t>
            </a:r>
            <a:r>
              <a:rPr lang="ru-RU" dirty="0" smtClean="0"/>
              <a:t>.</a:t>
            </a:r>
            <a:r>
              <a:rPr lang="ru-RU" i="1" dirty="0" smtClean="0"/>
              <a:t> </a:t>
            </a:r>
            <a:r>
              <a:rPr lang="ru-RU" sz="2000" i="1" dirty="0" err="1" smtClean="0"/>
              <a:t>Яғни, бұл белгілі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бір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жүйеде кәсіп бойынша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алынған білім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білік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және дағды жиынтығы және </a:t>
            </a:r>
            <a:r>
              <a:rPr lang="ru-RU" sz="2000" i="1" dirty="0" smtClean="0"/>
              <a:t>оны </a:t>
            </a:r>
            <a:r>
              <a:rPr lang="ru-RU" sz="2000" i="1" dirty="0" err="1" smtClean="0"/>
              <a:t>тиісті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кәсіптік ортада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пайдалана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білудің ережелері</a:t>
            </a:r>
            <a:r>
              <a:rPr lang="ru-RU" sz="2000" i="1" dirty="0" smtClean="0"/>
              <a:t> мен </a:t>
            </a:r>
            <a:r>
              <a:rPr lang="ru-RU" sz="2000" i="1" dirty="0" err="1" smtClean="0"/>
              <a:t>нормалар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тәртібі</a:t>
            </a:r>
            <a:r>
              <a:rPr lang="ru-RU" sz="2000" i="1" dirty="0" smtClean="0"/>
              <a:t>.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сіптік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қоғамдық құбылыс ретінде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кең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тар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мағынада қолданылады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Кең мағынасында алғанда ол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сіби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рекетте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жинақталған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жірибені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педагогикалық ықпал ету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негізінде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кейінгі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ұрпаққа меңгерту, олардың жалпы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сіби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дениетін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қалыптастыру болып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табылады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Ал тар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мағынада түрлі деңгейде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сіби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беру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к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сіптік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мақсаттарын жүзеге асыруға бағытталған арнайы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ұйымдастырылатын іс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рекетті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білдіреді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Яғни, оқушы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педагогтың белгілі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кәсіптік ортада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тұлғаның өзін өзі алып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жүру ережелері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мен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нормаларының жиынтығы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әлеуметтік  қалыптасуы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0"/>
            <a:ext cx="8429684" cy="6985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b="1" i="1" dirty="0" smtClean="0"/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сіптік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оқыту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екі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жақты үдеріс.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Бұл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сіптік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мазмұнын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меңгертуге бағытталған оқытушы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алушылардың арнайы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ұйымдастырылып, мақсатты бағытталған өзара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рекеттестігі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К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сіби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педагогика –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тарихи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құндылықтарды зерттеу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жинақтау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жеткізуге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қоғам қажеттіліктерінен пайда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болған ғылым.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сіптік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оқытудың негізін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сіби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іскерлік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дағдылар, дүниетанымдық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көзқарастар құрайды.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dirty="0" smtClean="0"/>
              <a:t>К</a:t>
            </a:r>
            <a:r>
              <a:rPr lang="en-US" sz="2000" b="1" i="1" dirty="0" smtClean="0"/>
              <a:t>ə</a:t>
            </a:r>
            <a:r>
              <a:rPr lang="ru-RU" sz="2000" b="1" i="1" dirty="0" err="1" smtClean="0"/>
              <a:t>сіптік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қалыптасу </a:t>
            </a:r>
            <a:r>
              <a:rPr lang="ru-RU" sz="2000" i="1" dirty="0" smtClean="0"/>
              <a:t>– </a:t>
            </a:r>
            <a:r>
              <a:rPr lang="ru-RU" sz="2000" dirty="0" err="1" smtClean="0"/>
              <a:t>жеке</a:t>
            </a:r>
            <a:r>
              <a:rPr lang="ru-RU" sz="2000" dirty="0" smtClean="0"/>
              <a:t> </a:t>
            </a:r>
            <a:r>
              <a:rPr lang="ru-RU" sz="2000" dirty="0" err="1" smtClean="0"/>
              <a:t>тұлғаның </a:t>
            </a:r>
            <a:r>
              <a:rPr lang="ru-RU" sz="2000" dirty="0" smtClean="0"/>
              <a:t>к</a:t>
            </a:r>
            <a:r>
              <a:rPr lang="en-US" sz="2000" dirty="0" smtClean="0"/>
              <a:t>ə</a:t>
            </a:r>
            <a:r>
              <a:rPr lang="ru-RU" sz="2000" dirty="0" err="1" smtClean="0"/>
              <a:t>сіптік</a:t>
            </a:r>
            <a:r>
              <a:rPr lang="ru-RU" sz="2000" dirty="0" smtClean="0"/>
              <a:t> </a:t>
            </a:r>
            <a:r>
              <a:rPr lang="ru-RU" sz="2000" dirty="0" err="1" smtClean="0"/>
              <a:t>білімдерін</a:t>
            </a:r>
            <a:r>
              <a:rPr lang="ru-RU" sz="2000" dirty="0" smtClean="0"/>
              <a:t>,</a:t>
            </a:r>
          </a:p>
          <a:p>
            <a:r>
              <a:rPr lang="ru-RU" sz="2000" dirty="0" err="1" smtClean="0"/>
              <a:t>іскерліктерін</a:t>
            </a:r>
            <a:r>
              <a:rPr lang="ru-RU" sz="2000" dirty="0" smtClean="0"/>
              <a:t>, </a:t>
            </a:r>
            <a:r>
              <a:rPr lang="ru-RU" sz="2000" dirty="0" err="1" smtClean="0"/>
              <a:t>дағдыларын, жеке</a:t>
            </a:r>
            <a:r>
              <a:rPr lang="ru-RU" sz="2000" dirty="0" smtClean="0"/>
              <a:t> </a:t>
            </a:r>
            <a:r>
              <a:rPr lang="ru-RU" sz="2000" dirty="0" err="1" smtClean="0"/>
              <a:t>тұлғалық сапаларын</a:t>
            </a:r>
            <a:r>
              <a:rPr lang="ru-RU" sz="2000" dirty="0" smtClean="0"/>
              <a:t> к</a:t>
            </a:r>
            <a:r>
              <a:rPr lang="en-US" sz="2000" dirty="0" smtClean="0"/>
              <a:t>ə</a:t>
            </a:r>
            <a:r>
              <a:rPr lang="ru-RU" sz="2000" dirty="0" err="1" smtClean="0"/>
              <a:t>сіби</a:t>
            </a:r>
            <a:r>
              <a:rPr lang="ru-RU" sz="2000" dirty="0" smtClean="0"/>
              <a:t> </a:t>
            </a:r>
            <a:r>
              <a:rPr lang="ru-RU" sz="2000" dirty="0" err="1" smtClean="0"/>
              <a:t>іс</a:t>
            </a:r>
            <a:r>
              <a:rPr lang="ru-RU" sz="2000" dirty="0" smtClean="0"/>
              <a:t>-</a:t>
            </a:r>
          </a:p>
          <a:p>
            <a:r>
              <a:rPr lang="en-US" sz="2000" dirty="0" smtClean="0"/>
              <a:t>ə</a:t>
            </a:r>
            <a:r>
              <a:rPr lang="ru-RU" sz="2000" dirty="0" err="1" smtClean="0"/>
              <a:t>рекетте</a:t>
            </a:r>
            <a:r>
              <a:rPr lang="ru-RU" sz="2000" dirty="0" smtClean="0"/>
              <a:t> </a:t>
            </a:r>
            <a:r>
              <a:rPr lang="ru-RU" sz="2000" dirty="0" err="1" smtClean="0"/>
              <a:t>жүзеге асыруда</a:t>
            </a:r>
            <a:r>
              <a:rPr lang="ru-RU" sz="2000" dirty="0" smtClean="0"/>
              <a:t> </a:t>
            </a:r>
            <a:r>
              <a:rPr lang="ru-RU" sz="2000" dirty="0" err="1" smtClean="0"/>
              <a:t>қол жеткен</a:t>
            </a:r>
            <a:r>
              <a:rPr lang="ru-RU" sz="2000" dirty="0" smtClean="0"/>
              <a:t> </a:t>
            </a:r>
            <a:r>
              <a:rPr lang="ru-RU" sz="2000" dirty="0" err="1" smtClean="0"/>
              <a:t>деңгейі.</a:t>
            </a:r>
            <a:endParaRPr lang="ru-RU" sz="2000" dirty="0" smtClean="0"/>
          </a:p>
          <a:p>
            <a:r>
              <a:rPr lang="ru-RU" sz="2000" b="1" i="1" dirty="0" smtClean="0"/>
              <a:t>К</a:t>
            </a:r>
            <a:r>
              <a:rPr lang="en-US" sz="2000" b="1" i="1" dirty="0" smtClean="0"/>
              <a:t>ə</a:t>
            </a:r>
            <a:r>
              <a:rPr lang="ru-RU" sz="2000" b="1" i="1" dirty="0" err="1" smtClean="0"/>
              <a:t>сіптік</a:t>
            </a:r>
            <a:r>
              <a:rPr lang="ru-RU" sz="2000" b="1" i="1" dirty="0" smtClean="0"/>
              <a:t> даму </a:t>
            </a:r>
            <a:r>
              <a:rPr lang="ru-RU" sz="2000" i="1" dirty="0" smtClean="0"/>
              <a:t>– </a:t>
            </a:r>
            <a:r>
              <a:rPr lang="ru-RU" sz="2000" dirty="0" err="1" smtClean="0"/>
              <a:t>жеке</a:t>
            </a:r>
            <a:r>
              <a:rPr lang="ru-RU" sz="2000" dirty="0" smtClean="0"/>
              <a:t> </a:t>
            </a:r>
            <a:r>
              <a:rPr lang="ru-RU" sz="2000" dirty="0" err="1" smtClean="0"/>
              <a:t>тұлғаның </a:t>
            </a:r>
            <a:r>
              <a:rPr lang="ru-RU" sz="2000" dirty="0" smtClean="0"/>
              <a:t>к</a:t>
            </a:r>
            <a:r>
              <a:rPr lang="en-US" sz="2000" dirty="0" smtClean="0"/>
              <a:t>ə</a:t>
            </a:r>
            <a:r>
              <a:rPr lang="ru-RU" sz="2000" dirty="0" err="1" smtClean="0"/>
              <a:t>сіби</a:t>
            </a:r>
            <a:r>
              <a:rPr lang="ru-RU" sz="2000" dirty="0" smtClean="0"/>
              <a:t> </a:t>
            </a:r>
            <a:r>
              <a:rPr lang="ru-RU" sz="2000" dirty="0" err="1" smtClean="0"/>
              <a:t>іс</a:t>
            </a:r>
            <a:r>
              <a:rPr lang="ru-RU" sz="2000" dirty="0" smtClean="0"/>
              <a:t>-</a:t>
            </a:r>
            <a:r>
              <a:rPr lang="en-US" sz="2000" dirty="0" smtClean="0"/>
              <a:t>ə</a:t>
            </a:r>
            <a:r>
              <a:rPr lang="ru-RU" sz="2000" dirty="0" err="1" smtClean="0"/>
              <a:t>рекет</a:t>
            </a:r>
            <a:r>
              <a:rPr lang="ru-RU" sz="2000" dirty="0" smtClean="0"/>
              <a:t> </a:t>
            </a:r>
            <a:r>
              <a:rPr lang="ru-RU" sz="2000" dirty="0" err="1" smtClean="0"/>
              <a:t>субъектісі</a:t>
            </a:r>
            <a:endParaRPr lang="ru-RU" sz="2000" dirty="0" smtClean="0"/>
          </a:p>
          <a:p>
            <a:r>
              <a:rPr lang="ru-RU" sz="2000" dirty="0" err="1" smtClean="0"/>
              <a:t>ретінде</a:t>
            </a:r>
            <a:r>
              <a:rPr lang="ru-RU" sz="2000" dirty="0" smtClean="0"/>
              <a:t> </a:t>
            </a:r>
            <a:r>
              <a:rPr lang="ru-RU" sz="2000" dirty="0" err="1" smtClean="0"/>
              <a:t>дамуы</a:t>
            </a:r>
            <a:r>
              <a:rPr lang="ru-RU" sz="2000" dirty="0" smtClean="0"/>
              <a:t>. </a:t>
            </a:r>
            <a:r>
              <a:rPr lang="ru-RU" sz="2000" dirty="0" err="1" smtClean="0"/>
              <a:t>Оның кезеңдері: </a:t>
            </a:r>
            <a:r>
              <a:rPr lang="ru-RU" sz="2000" dirty="0" smtClean="0"/>
              <a:t>к</a:t>
            </a:r>
            <a:r>
              <a:rPr lang="en-US" sz="2000" dirty="0" smtClean="0"/>
              <a:t>ə</a:t>
            </a:r>
            <a:r>
              <a:rPr lang="ru-RU" sz="2000" dirty="0" err="1" smtClean="0"/>
              <a:t>сіби</a:t>
            </a:r>
            <a:r>
              <a:rPr lang="ru-RU" sz="2000" dirty="0" smtClean="0"/>
              <a:t> </a:t>
            </a:r>
            <a:r>
              <a:rPr lang="ru-RU" sz="2000" dirty="0" err="1" smtClean="0"/>
              <a:t>өзін-өзі анықтауы, </a:t>
            </a:r>
            <a:r>
              <a:rPr lang="ru-RU" sz="2000" dirty="0" smtClean="0"/>
              <a:t>к</a:t>
            </a:r>
            <a:r>
              <a:rPr lang="en-US" sz="2000" dirty="0" smtClean="0"/>
              <a:t>ə</a:t>
            </a:r>
            <a:r>
              <a:rPr lang="ru-RU" sz="2000" dirty="0" err="1" smtClean="0"/>
              <a:t>сіптік</a:t>
            </a:r>
            <a:endParaRPr lang="ru-RU" sz="2000" dirty="0" smtClean="0"/>
          </a:p>
          <a:p>
            <a:r>
              <a:rPr lang="ru-RU" sz="2000" dirty="0" err="1" smtClean="0"/>
              <a:t>білімділік</a:t>
            </a:r>
            <a:r>
              <a:rPr lang="ru-RU" sz="2000" dirty="0" smtClean="0"/>
              <a:t> ж</a:t>
            </a:r>
            <a:r>
              <a:rPr lang="en-US" sz="2000" dirty="0" smtClean="0"/>
              <a:t>ə</a:t>
            </a:r>
            <a:r>
              <a:rPr lang="ru-RU" sz="2000" dirty="0" smtClean="0"/>
              <a:t>не </a:t>
            </a:r>
            <a:r>
              <a:rPr lang="ru-RU" sz="2000" dirty="0" err="1" smtClean="0"/>
              <a:t>іскерлік</a:t>
            </a:r>
            <a:r>
              <a:rPr lang="ru-RU" sz="2000" dirty="0" smtClean="0"/>
              <a:t>, к</a:t>
            </a:r>
            <a:r>
              <a:rPr lang="en-US" sz="2000" dirty="0" smtClean="0"/>
              <a:t>ə</a:t>
            </a:r>
            <a:r>
              <a:rPr lang="ru-RU" sz="2000" dirty="0" err="1" smtClean="0"/>
              <a:t>сіби</a:t>
            </a:r>
            <a:r>
              <a:rPr lang="ru-RU" sz="2000" dirty="0" smtClean="0"/>
              <a:t> </a:t>
            </a:r>
            <a:r>
              <a:rPr lang="ru-RU" sz="2000" dirty="0" err="1" smtClean="0"/>
              <a:t>құзыреттілік, </a:t>
            </a:r>
            <a:r>
              <a:rPr lang="ru-RU" sz="2000" dirty="0" smtClean="0"/>
              <a:t>к</a:t>
            </a:r>
            <a:r>
              <a:rPr lang="en-US" sz="2000" dirty="0" smtClean="0"/>
              <a:t>ə</a:t>
            </a:r>
            <a:r>
              <a:rPr lang="ru-RU" sz="2000" dirty="0" err="1" smtClean="0"/>
              <a:t>сіби</a:t>
            </a:r>
            <a:r>
              <a:rPr lang="ru-RU" sz="2000" dirty="0" smtClean="0"/>
              <a:t> </a:t>
            </a:r>
            <a:r>
              <a:rPr lang="ru-RU" sz="2000" dirty="0" err="1" smtClean="0"/>
              <a:t>шеберлік</a:t>
            </a:r>
            <a:r>
              <a:rPr lang="ru-RU" sz="2000" dirty="0" smtClean="0"/>
              <a:t>,</a:t>
            </a:r>
          </a:p>
          <a:p>
            <a:r>
              <a:rPr lang="ru-RU" sz="2000" dirty="0" smtClean="0"/>
              <a:t>к</a:t>
            </a:r>
            <a:r>
              <a:rPr lang="en-US" sz="2000" dirty="0" smtClean="0"/>
              <a:t>ə</a:t>
            </a:r>
            <a:r>
              <a:rPr lang="ru-RU" sz="2000" dirty="0" err="1" smtClean="0"/>
              <a:t>сіби</a:t>
            </a:r>
            <a:r>
              <a:rPr lang="ru-RU" sz="2000" dirty="0" smtClean="0"/>
              <a:t> </a:t>
            </a:r>
            <a:r>
              <a:rPr lang="ru-RU" sz="2000" dirty="0" err="1" smtClean="0"/>
              <a:t>шығармашылық.</a:t>
            </a:r>
            <a:endParaRPr lang="ru-RU" sz="2000" dirty="0" smtClean="0"/>
          </a:p>
          <a:p>
            <a:r>
              <a:rPr lang="kk-KZ" sz="2000" dirty="0" smtClean="0"/>
              <a:t> Сонымен бірге, </a:t>
            </a:r>
            <a:r>
              <a:rPr lang="ru-RU" sz="2000" dirty="0" smtClean="0"/>
              <a:t>к</a:t>
            </a:r>
            <a:r>
              <a:rPr lang="en-US" sz="2000" dirty="0" smtClean="0"/>
              <a:t>ə</a:t>
            </a:r>
            <a:r>
              <a:rPr lang="ru-RU" sz="2000" dirty="0" err="1" smtClean="0"/>
              <a:t>сіби</a:t>
            </a:r>
            <a:r>
              <a:rPr lang="ru-RU" sz="2000" dirty="0" smtClean="0"/>
              <a:t> </a:t>
            </a:r>
            <a:r>
              <a:rPr lang="ru-RU" sz="2000" dirty="0" err="1" smtClean="0"/>
              <a:t>педагогикаға қатысты </a:t>
            </a:r>
            <a:r>
              <a:rPr lang="ru-RU" sz="2000" dirty="0" smtClean="0"/>
              <a:t>к</a:t>
            </a:r>
            <a:r>
              <a:rPr lang="en-US" sz="2000" dirty="0" smtClean="0"/>
              <a:t>ə</a:t>
            </a:r>
            <a:r>
              <a:rPr lang="ru-RU" sz="2000" dirty="0" err="1" smtClean="0"/>
              <a:t>сіби</a:t>
            </a:r>
            <a:r>
              <a:rPr lang="ru-RU" sz="2000" dirty="0" smtClean="0"/>
              <a:t> м</a:t>
            </a:r>
            <a:r>
              <a:rPr lang="en-US" sz="2000" dirty="0" smtClean="0"/>
              <a:t>ə</a:t>
            </a:r>
            <a:r>
              <a:rPr lang="ru-RU" sz="2000" dirty="0" err="1" smtClean="0"/>
              <a:t>дениет</a:t>
            </a:r>
            <a:r>
              <a:rPr lang="ru-RU" sz="2000" dirty="0" smtClean="0"/>
              <a:t>, к</a:t>
            </a:r>
            <a:r>
              <a:rPr lang="en-US" sz="2000" dirty="0" smtClean="0"/>
              <a:t>ə</a:t>
            </a:r>
            <a:r>
              <a:rPr lang="ru-RU" sz="2000" dirty="0" err="1" smtClean="0"/>
              <a:t>сіби</a:t>
            </a:r>
            <a:r>
              <a:rPr lang="ru-RU" sz="2000" dirty="0" smtClean="0"/>
              <a:t> </a:t>
            </a:r>
            <a:r>
              <a:rPr lang="ru-RU" sz="2000" dirty="0" err="1" smtClean="0"/>
              <a:t>жарамдылық, </a:t>
            </a:r>
            <a:r>
              <a:rPr lang="ru-RU" sz="2000" dirty="0" smtClean="0"/>
              <a:t>к</a:t>
            </a:r>
            <a:r>
              <a:rPr lang="en-US" sz="2000" dirty="0" smtClean="0"/>
              <a:t>ə</a:t>
            </a:r>
            <a:r>
              <a:rPr lang="ru-RU" sz="2000" dirty="0" err="1" smtClean="0"/>
              <a:t>сіби</a:t>
            </a:r>
            <a:r>
              <a:rPr lang="ru-RU" sz="2000" dirty="0" smtClean="0"/>
              <a:t> </a:t>
            </a:r>
            <a:r>
              <a:rPr lang="ru-RU" sz="2000" dirty="0" err="1" smtClean="0"/>
              <a:t>өзін-өзі анықтау, </a:t>
            </a:r>
            <a:r>
              <a:rPr lang="ru-RU" sz="2000" dirty="0" smtClean="0"/>
              <a:t>к</a:t>
            </a:r>
            <a:r>
              <a:rPr lang="en-US" sz="2000" dirty="0" smtClean="0"/>
              <a:t>ə</a:t>
            </a:r>
            <a:r>
              <a:rPr lang="ru-RU" sz="2000" dirty="0" err="1" smtClean="0"/>
              <a:t>сіби</a:t>
            </a:r>
            <a:r>
              <a:rPr lang="ru-RU" sz="2000" dirty="0" smtClean="0"/>
              <a:t> </a:t>
            </a:r>
            <a:r>
              <a:rPr lang="ru-RU" sz="2000" dirty="0" err="1" smtClean="0"/>
              <a:t>бағдар, </a:t>
            </a:r>
            <a:r>
              <a:rPr lang="ru-RU" sz="2000" dirty="0" smtClean="0"/>
              <a:t>к</a:t>
            </a:r>
            <a:r>
              <a:rPr lang="en-US" sz="2000" dirty="0" smtClean="0"/>
              <a:t>ə</a:t>
            </a:r>
            <a:r>
              <a:rPr lang="ru-RU" sz="2000" dirty="0" err="1" smtClean="0"/>
              <a:t>сіби</a:t>
            </a:r>
            <a:r>
              <a:rPr lang="ru-RU" sz="2000" dirty="0" smtClean="0"/>
              <a:t> </a:t>
            </a:r>
            <a:r>
              <a:rPr lang="ru-RU" sz="2000" dirty="0" err="1" smtClean="0"/>
              <a:t>кеңестер </a:t>
            </a:r>
            <a:r>
              <a:rPr lang="ru-RU" sz="2000" dirty="0" smtClean="0"/>
              <a:t>беру, к</a:t>
            </a:r>
            <a:r>
              <a:rPr lang="en-US" sz="2000" dirty="0" smtClean="0"/>
              <a:t>ə</a:t>
            </a:r>
            <a:r>
              <a:rPr lang="ru-RU" sz="2000" dirty="0" err="1" smtClean="0"/>
              <a:t>сіптік</a:t>
            </a:r>
            <a:r>
              <a:rPr lang="ru-RU" sz="2000" dirty="0" smtClean="0"/>
              <a:t> </a:t>
            </a:r>
            <a:r>
              <a:rPr lang="ru-RU" sz="2000" dirty="0" err="1" smtClean="0"/>
              <a:t>білім</a:t>
            </a:r>
            <a:r>
              <a:rPr lang="ru-RU" sz="2000" dirty="0" smtClean="0"/>
              <a:t> </a:t>
            </a:r>
            <a:r>
              <a:rPr lang="ru-RU" sz="2000" dirty="0" err="1" smtClean="0"/>
              <a:t>мекемелері</a:t>
            </a:r>
            <a:r>
              <a:rPr lang="ru-RU" sz="2000" dirty="0" smtClean="0"/>
              <a:t> </a:t>
            </a:r>
            <a:r>
              <a:rPr lang="ru-RU" sz="2000" dirty="0" err="1" smtClean="0"/>
              <a:t>сияқты категориялары</a:t>
            </a:r>
            <a:r>
              <a:rPr lang="ru-RU" sz="2000" dirty="0" smtClean="0"/>
              <a:t> </a:t>
            </a:r>
            <a:r>
              <a:rPr lang="ru-RU" sz="2000" dirty="0" err="1" smtClean="0"/>
              <a:t>қарастырылады.</a:t>
            </a:r>
            <a:endParaRPr lang="ru-RU" dirty="0" smtClean="0"/>
          </a:p>
          <a:p>
            <a:r>
              <a:rPr lang="ru-RU" b="1" dirty="0" smtClean="0"/>
              <a:t>К</a:t>
            </a:r>
            <a:r>
              <a:rPr lang="en-US" b="1" dirty="0" smtClean="0"/>
              <a:t>ə</a:t>
            </a:r>
            <a:r>
              <a:rPr lang="ru-RU" b="1" dirty="0" err="1" smtClean="0"/>
              <a:t>сіби</a:t>
            </a:r>
            <a:r>
              <a:rPr lang="ru-RU" b="1" dirty="0" smtClean="0"/>
              <a:t> </a:t>
            </a:r>
            <a:r>
              <a:rPr lang="ru-RU" b="1" dirty="0" err="1" smtClean="0"/>
              <a:t>педагогиканың </a:t>
            </a:r>
            <a:r>
              <a:rPr lang="ru-RU" b="1" dirty="0" smtClean="0"/>
              <a:t>м</a:t>
            </a:r>
            <a:r>
              <a:rPr lang="en-US" b="1" dirty="0" smtClean="0"/>
              <a:t>ə</a:t>
            </a:r>
            <a:r>
              <a:rPr lang="ru-RU" b="1" dirty="0" err="1" smtClean="0"/>
              <a:t>ртебесін</a:t>
            </a:r>
            <a:r>
              <a:rPr lang="ru-RU" b="1" dirty="0" smtClean="0"/>
              <a:t> </a:t>
            </a:r>
            <a:r>
              <a:rPr lang="ru-RU" b="1" dirty="0" err="1" smtClean="0"/>
              <a:t>толыққанды анықтау оның</a:t>
            </a:r>
            <a:endParaRPr lang="ru-RU" b="1" dirty="0" smtClean="0"/>
          </a:p>
          <a:p>
            <a:r>
              <a:rPr lang="en-US" b="1" dirty="0" smtClean="0"/>
              <a:t>ə</a:t>
            </a:r>
            <a:r>
              <a:rPr lang="ru-RU" b="1" dirty="0" err="1" smtClean="0"/>
              <a:t>рбір</a:t>
            </a:r>
            <a:r>
              <a:rPr lang="ru-RU" b="1" dirty="0" smtClean="0"/>
              <a:t> </a:t>
            </a:r>
            <a:r>
              <a:rPr lang="ru-RU" b="1" dirty="0" err="1" smtClean="0"/>
              <a:t>саласының өзіне </a:t>
            </a:r>
            <a:r>
              <a:rPr lang="ru-RU" b="1" dirty="0" smtClean="0"/>
              <a:t>т</a:t>
            </a:r>
            <a:r>
              <a:rPr lang="en-US" b="1" dirty="0" smtClean="0"/>
              <a:t>ə</a:t>
            </a:r>
            <a:r>
              <a:rPr lang="ru-RU" b="1" dirty="0" err="1" smtClean="0"/>
              <a:t>н</a:t>
            </a:r>
            <a:r>
              <a:rPr lang="ru-RU" b="1" dirty="0" smtClean="0"/>
              <a:t> </a:t>
            </a:r>
            <a:r>
              <a:rPr lang="ru-RU" b="1" dirty="0" err="1" smtClean="0"/>
              <a:t>объектісі</a:t>
            </a:r>
            <a:r>
              <a:rPr lang="ru-RU" b="1" dirty="0" smtClean="0"/>
              <a:t> мен </a:t>
            </a:r>
            <a:r>
              <a:rPr lang="ru-RU" b="1" dirty="0" err="1" smtClean="0"/>
              <a:t>п</a:t>
            </a:r>
            <a:r>
              <a:rPr lang="en-US" b="1" dirty="0" smtClean="0"/>
              <a:t>ə</a:t>
            </a:r>
            <a:r>
              <a:rPr lang="ru-RU" b="1" dirty="0" err="1" smtClean="0"/>
              <a:t>нін</a:t>
            </a:r>
            <a:r>
              <a:rPr lang="ru-RU" b="1" dirty="0" smtClean="0"/>
              <a:t> </a:t>
            </a:r>
            <a:r>
              <a:rPr lang="ru-RU" b="1" dirty="0" err="1" smtClean="0"/>
              <a:t>нақты қалыптасты-</a:t>
            </a:r>
            <a:endParaRPr lang="ru-RU" b="1" dirty="0" smtClean="0"/>
          </a:p>
          <a:p>
            <a:r>
              <a:rPr lang="ru-RU" b="1" dirty="0" smtClean="0"/>
              <a:t>руды </a:t>
            </a:r>
            <a:r>
              <a:rPr lang="ru-RU" b="1" dirty="0" err="1" smtClean="0"/>
              <a:t>талап</a:t>
            </a:r>
            <a:r>
              <a:rPr lang="ru-RU" b="1" dirty="0" smtClean="0"/>
              <a:t> </a:t>
            </a:r>
            <a:r>
              <a:rPr lang="ru-RU" b="1" dirty="0" err="1" smtClean="0"/>
              <a:t>етеді</a:t>
            </a:r>
            <a:r>
              <a:rPr lang="ru-RU" b="1" dirty="0" smtClean="0"/>
              <a:t> (1-кесте).</a:t>
            </a:r>
            <a:endParaRPr lang="ru-RU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285720" y="115904"/>
          <a:ext cx="8001057" cy="65148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1768"/>
                <a:gridCol w="2214578"/>
                <a:gridCol w="3214711"/>
              </a:tblGrid>
              <a:tr h="943868">
                <a:tc>
                  <a:txBody>
                    <a:bodyPr/>
                    <a:lstStyle/>
                    <a:p>
                      <a:r>
                        <a:rPr kumimoji="0"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</a:t>
                      </a:r>
                      <a:r>
                        <a:rPr kumimoji="0" lang="en-US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ə</a:t>
                      </a:r>
                      <a:r>
                        <a:rPr kumimoji="0" lang="ru-RU" sz="18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сіби</a:t>
                      </a:r>
                      <a:r>
                        <a:rPr kumimoji="0"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педагогика-</a:t>
                      </a:r>
                    </a:p>
                    <a:p>
                      <a:r>
                        <a:rPr kumimoji="0" lang="ru-RU" sz="18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ның салалары</a:t>
                      </a:r>
                      <a:endParaRPr kumimoji="0" lang="ru-RU" sz="18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</a:t>
                      </a:r>
                      <a:r>
                        <a:rPr kumimoji="0" lang="en-US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ə</a:t>
                      </a:r>
                      <a:r>
                        <a:rPr kumimoji="0" lang="ru-RU" sz="18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сіби</a:t>
                      </a:r>
                      <a:r>
                        <a:rPr kumimoji="0"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педагогиканың</a:t>
                      </a:r>
                      <a:endParaRPr kumimoji="0" lang="ru-RU" sz="18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объектісі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</a:t>
                      </a:r>
                      <a:r>
                        <a:rPr kumimoji="0" lang="en-US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ə</a:t>
                      </a:r>
                      <a:r>
                        <a:rPr kumimoji="0" lang="ru-RU" sz="18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сіби</a:t>
                      </a:r>
                      <a:r>
                        <a:rPr kumimoji="0"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педагогиканың</a:t>
                      </a:r>
                      <a:endParaRPr kumimoji="0" lang="ru-RU" sz="18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</a:t>
                      </a:r>
                      <a:r>
                        <a:rPr kumimoji="0" lang="en-US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ə</a:t>
                      </a:r>
                      <a:r>
                        <a:rPr kumimoji="0" lang="ru-RU" sz="18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ні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43868">
                <a:tc>
                  <a:txBody>
                    <a:bodyPr/>
                    <a:lstStyle/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ə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сіптік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бастауыш</a:t>
                      </a:r>
                      <a:endParaRPr kumimoji="0"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білім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педагогикасы</a:t>
                      </a:r>
                      <a:endParaRPr kumimoji="0"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ə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сіптік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бастауыш</a:t>
                      </a:r>
                      <a:endParaRPr kumimoji="0"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білім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беру 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жүйесі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ə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сіптік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бастауыш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білімді</a:t>
                      </a:r>
                      <a:endParaRPr kumimoji="0"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маманды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оқыту, 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ə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рбиелеу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дамыту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үдерісі</a:t>
                      </a:r>
                      <a:endParaRPr lang="ru-RU" dirty="0"/>
                    </a:p>
                  </a:txBody>
                  <a:tcPr/>
                </a:tc>
              </a:tr>
              <a:tr h="1227028">
                <a:tc>
                  <a:txBody>
                    <a:bodyPr/>
                    <a:lstStyle/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ə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сіптік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орта 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білім</a:t>
                      </a:r>
                      <a:endParaRPr kumimoji="0"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педагогикасы</a:t>
                      </a:r>
                      <a:endParaRPr kumimoji="0"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ə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сіптік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орта 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білім</a:t>
                      </a:r>
                      <a:endParaRPr kumimoji="0"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жүйесі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ə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сіптік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орта 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білімді</a:t>
                      </a:r>
                      <a:endParaRPr kumimoji="0"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маманды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оқыту, 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ə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рбиелеу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дамыту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үдерісі</a:t>
                      </a:r>
                      <a:endParaRPr lang="ru-RU" dirty="0"/>
                    </a:p>
                  </a:txBody>
                  <a:tcPr/>
                </a:tc>
              </a:tr>
              <a:tr h="1058573">
                <a:tc>
                  <a:txBody>
                    <a:bodyPr/>
                    <a:lstStyle/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ə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сіптік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жоғары</a:t>
                      </a:r>
                      <a:endParaRPr kumimoji="0"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білім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педагогикасы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ə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сіптік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жоғары білім</a:t>
                      </a:r>
                      <a:endParaRPr kumimoji="0"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беру 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жүйесі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ə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сіптік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жоғары білімді</a:t>
                      </a:r>
                      <a:endParaRPr kumimoji="0"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маманды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оқыту, 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ə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рбиелеу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дамыту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үдерісі</a:t>
                      </a:r>
                      <a:endParaRPr lang="ru-RU" dirty="0"/>
                    </a:p>
                  </a:txBody>
                  <a:tcPr/>
                </a:tc>
              </a:tr>
              <a:tr h="1282899">
                <a:tc>
                  <a:txBody>
                    <a:bodyPr/>
                    <a:lstStyle/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ə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сіптік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жоғары</a:t>
                      </a:r>
                      <a:endParaRPr kumimoji="0" lang="en-US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білімнен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кейінгі</a:t>
                      </a:r>
                      <a:endParaRPr kumimoji="0"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білім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педагогикасы</a:t>
                      </a:r>
                      <a:endParaRPr kumimoji="0"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kk-KZ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ə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сіптік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жоғары</a:t>
                      </a:r>
                      <a:endParaRPr kumimoji="0"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білімнен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кейінгі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білім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беру 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беру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жүйесі</a:t>
                      </a:r>
                      <a:endParaRPr kumimoji="0"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ə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сіптік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жоғары білімнен</a:t>
                      </a:r>
                      <a:endParaRPr kumimoji="0"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кейінгі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к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ə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сіптік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білімді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маманды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оқыту, 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ə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рбиелеу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дамыту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үдерісі</a:t>
                      </a:r>
                      <a:endParaRPr lang="ru-RU" dirty="0"/>
                    </a:p>
                  </a:txBody>
                  <a:tcPr/>
                </a:tc>
              </a:tr>
              <a:tr h="1058573"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Өндірістік</a:t>
                      </a:r>
                      <a:endParaRPr kumimoji="0"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педагогика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Өндірістік оқыту</a:t>
                      </a:r>
                      <a:endParaRPr kumimoji="0"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жүйесі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Жұмыскерлерді өндірісте</a:t>
                      </a:r>
                      <a:endParaRPr kumimoji="0"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даярлау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үдерісі</a:t>
                      </a:r>
                      <a:endParaRPr kumimoji="0"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kk-KZ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551837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k-KZ" dirty="0" smtClean="0"/>
              <a:t> 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2551837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k-KZ" dirty="0" smtClean="0"/>
              <a:t> 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551837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k-KZ" dirty="0" smtClean="0"/>
              <a:t> 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857232"/>
            <a:ext cx="8572560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Яғни,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сіби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педагогика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ның өз салалары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қалыптаса бастады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kk-KZ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бастауыш</a:t>
            </a:r>
            <a:r>
              <a:rPr lang="ru-RU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кәсіптік  білім</a:t>
            </a:r>
            <a:r>
              <a:rPr lang="ru-RU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28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педагогикасы</a:t>
            </a:r>
            <a:r>
              <a:rPr lang="ru-RU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kk-KZ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кәсіптік мектептер мен лицейлердегі тәрбие мен оқыту мәселелерімен шұғылданады</a:t>
            </a:r>
            <a:r>
              <a:rPr lang="en-US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kk-KZ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en-US" sz="2800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kk-KZ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жоғары білім педагогикасы </a:t>
            </a:r>
            <a:r>
              <a:rPr lang="en-US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институт, университет </a:t>
            </a:r>
            <a:r>
              <a:rPr lang="ru-RU" sz="28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және академияларда</a:t>
            </a:r>
            <a:r>
              <a:rPr lang="ru-RU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тәрбиелеу </a:t>
            </a:r>
            <a:r>
              <a:rPr lang="ru-RU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28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оқыту ісімен</a:t>
            </a:r>
            <a:r>
              <a:rPr lang="ru-RU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айналысады</a:t>
            </a:r>
            <a:r>
              <a:rPr lang="en-US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kk-KZ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kk-KZ" sz="2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Сонымен бірге, кәсіби педагогика жеке тұлғаға кәсіп пен кәсіби біліктілік қалыптастыратын заңдылықтарды зерттейтін, әлеуметтік сұранысты қанағаттандыратын педагогика ғылымының негізгі саласының бірі.</a:t>
            </a:r>
            <a:endParaRPr lang="ru-RU" sz="2800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7972452" cy="6045348"/>
          </a:xfrm>
        </p:spPr>
        <p:txBody>
          <a:bodyPr>
            <a:norm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мазмұны дидактикалық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категория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ретінде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нені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оқыту керек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?»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сұраққа жауап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бере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келе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алушыны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жан-жақты дамытудың негізін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құрайды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олардың ойлау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таным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баласы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жинаған білімдер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біліктер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дағдылардың жүйесін айтамыз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мазмұнының теориялық мәселелерін және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іріктеу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жолдарын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В.В.Краевский,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И.Я.Лернер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В.С.Леднев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М.Н.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Скаткин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т.б.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зерттеді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И.Я.Лернердің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анықтамасы бойынша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"білімнің мазмұны дегеніміз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оқушыға берілетін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іскерлік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дағды жүйесі, шығармашылық іс-әрекет, эмоциялық қарым-қатынас тәжірибесі".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Ең бастысы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білімнің мазмұны жеке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тұлғаны жан-жақты үйлесімді дамыту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972452" cy="6188224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асырылатын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бағдарламаларының сипатына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қарай білім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кәсіби білім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бөлінеді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ғылым негіздерін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оқушылардың меңгеруі және нәтижесі.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білімнің мазмұнына оқу пәндерінің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түрі енеді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 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ғылыми-жаратылыс;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 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гуманитарлық;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 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еңбек және дене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дайындығы.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–кәсіби білімнің негізі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олармен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тығыз байланыста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Кәсіби  білім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арқылы білім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алушы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қазіргі өндіріс негіздерін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зерделейді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еңбек құралдарымен жұмыс істеуге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үйренеді, еңбекке,  техникаға, ғылымға қызығушылығын арттырады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972452" cy="618822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құрылымы төрт компоненттен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тұрады.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ілім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мазмұнындағы бірінші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компонент,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болмысты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тану,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табиғат, қоғам және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заңдарын ашу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нәтижесі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kk-KZ" dirty="0" err="1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кінші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компоненті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әлеуметтік тәжірибедегі іс-әрекет тәсілдерін оқушыға үйрету, білімді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қолдануға дағдыландыру, дәлірек айтсақ адамзат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жасаған іскерлік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дағдыларды меңгерту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Білімнің үшінші компоненті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шығармашылық жұмыс тәжірибесі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дайын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білімдерді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хабарлау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жаттығулар орындау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үлгіге қарап жұмыс істеумен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шектелмейді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Шығармашылық жұмысқа оқушыны іздендіретін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оқулықтағы мәселелік әдіспен баяндалған шығармашылық есептер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тапсырмалар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үйретеді.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мазмұнының төртінші компоненті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тәжірибе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іс-әрекет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құрал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өзара қатынас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581</TotalTime>
  <Words>1156</Words>
  <Application>Microsoft Office PowerPoint</Application>
  <PresentationFormat>Экран (4:3)</PresentationFormat>
  <Paragraphs>116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Эркер</vt:lpstr>
      <vt:lpstr>1 Дәріс - «Кәсіби білім беру педагогикасы» оқыту пәні ретінде.     1. Кәсіптік педагогика туралы ұғым 2. Кәсіптік педагогиканың негізгі категориялары   </vt:lpstr>
      <vt:lpstr>Слайд 2</vt:lpstr>
      <vt:lpstr>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Жоғары кәісби білім беру мазмұнын қайта қалыптастырпудың негізгі тенденциялары.</dc:title>
  <dc:creator>Zero01</dc:creator>
  <cp:lastModifiedBy>admin</cp:lastModifiedBy>
  <cp:revision>77</cp:revision>
  <dcterms:created xsi:type="dcterms:W3CDTF">2016-03-17T06:13:16Z</dcterms:created>
  <dcterms:modified xsi:type="dcterms:W3CDTF">2020-09-15T04:40:52Z</dcterms:modified>
</cp:coreProperties>
</file>